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ight Triangle 4"/>
          <p:cNvSpPr/>
          <p:nvPr/>
        </p:nvSpPr>
        <p:spPr>
          <a:xfrm rot="10800000">
            <a:off x="5943600" y="54864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Parallelogram 5"/>
          <p:cNvSpPr/>
          <p:nvPr/>
        </p:nvSpPr>
        <p:spPr>
          <a:xfrm>
            <a:off x="4114800" y="612648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Parallelogram 6"/>
          <p:cNvSpPr/>
          <p:nvPr/>
        </p:nvSpPr>
        <p:spPr>
          <a:xfrm>
            <a:off x="3657600" y="576072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3200400" y="1188720"/>
            <a:ext cx="2743200" cy="822960"/>
          </a:xfrm>
          <a:prstGeom prst="roundRect">
            <a:avLst/>
          </a:prstGeom>
          <a:solidFill>
            <a:srgbClr val="5DB7D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3337560" y="1417320"/>
            <a:ext cx="365760" cy="36576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3749039" y="1325880"/>
            <a:ext cx="201168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0D1B2A"/>
                </a:solidFill>
                <a:latin typeface="Comic Sans MS"/>
              </a:defRPr>
            </a:pPr>
            <a:r>
              <a:t>ModelIt!</a:t>
            </a:r>
          </a:p>
        </p:txBody>
      </p:sp>
      <p:pic>
        <p:nvPicPr>
          <p:cNvPr id="11" name="Picture 10" descr="cover-students-collaboratin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" y="4114800"/>
            <a:ext cx="2286000" cy="22860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14400" y="2286000"/>
            <a:ext cx="73152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200" b="1">
                <a:solidFill>
                  <a:srgbClr val="0D1B2A"/>
                </a:solidFill>
              </a:defRPr>
            </a:pPr>
            <a:r>
              <a:t>Student Lesson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7200" y="2743200"/>
            <a:ext cx="8229600" cy="10972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800" b="1">
                <a:solidFill>
                  <a:srgbClr val="1A4780"/>
                </a:solidFill>
              </a:defRPr>
            </a:pPr>
            <a:r>
              <a:t>When Trees Become Matches</a:t>
            </a:r>
          </a:p>
          <a:p>
            <a:pPr algn="ctr">
              <a:defRPr sz="1500" i="1">
                <a:solidFill>
                  <a:srgbClr val="1A1A1A"/>
                </a:solidFill>
              </a:defRPr>
            </a:pPr>
            <a:r>
              <a:t>California's Burning Season and the Earth Systems That Fuel It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86400" y="5029200"/>
            <a:ext cx="32004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400" b="1">
                <a:solidFill>
                  <a:srgbClr val="2E86AB"/>
                </a:solidFill>
              </a:defRPr>
            </a:pPr>
            <a:r>
              <a:t>NGSS: 5-ESS2-1</a:t>
            </a:r>
          </a:p>
          <a:p>
            <a:pPr algn="r">
              <a:defRPr sz="1200">
                <a:solidFill>
                  <a:srgbClr val="1A1A1A"/>
                </a:solidFill>
              </a:defRPr>
            </a:pPr>
            <a:r>
              <a:t>5th Grade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1/8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What You Will Learn Today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2011680"/>
            <a:ext cx="41148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 b="1">
                <a:solidFill>
                  <a:srgbClr val="1A4780"/>
                </a:solidFill>
              </a:defRPr>
            </a:pPr>
            <a:r>
              <a:t>Learning Goals</a:t>
            </a:r>
          </a:p>
          <a:p>
            <a:pPr>
              <a:spcBef>
                <a:spcPts val="800"/>
              </a:spcBef>
              <a:defRPr sz="1600">
                <a:solidFill>
                  <a:srgbClr val="1A1A1A"/>
                </a:solidFill>
              </a:defRPr>
            </a:pPr>
            <a:r>
              <a:t>  *  Identify the parts of California's fire system</a:t>
            </a:r>
          </a:p>
          <a:p>
            <a:pPr>
              <a:spcBef>
                <a:spcPts val="800"/>
              </a:spcBef>
              <a:defRPr sz="1600">
                <a:solidFill>
                  <a:srgbClr val="1A1A1A"/>
                </a:solidFill>
              </a:defRPr>
            </a:pPr>
            <a:r>
              <a:t>  *  Explain how Earth's systems (water, air, land, life) interact</a:t>
            </a:r>
          </a:p>
          <a:p>
            <a:pPr>
              <a:spcBef>
                <a:spcPts val="800"/>
              </a:spcBef>
              <a:defRPr sz="1600">
                <a:solidFill>
                  <a:srgbClr val="1A1A1A"/>
                </a:solidFill>
              </a:defRPr>
            </a:pPr>
            <a:r>
              <a:t>  *  Build a model showing cause-and-effect relationships</a:t>
            </a:r>
          </a:p>
          <a:p>
            <a:pPr>
              <a:spcBef>
                <a:spcPts val="800"/>
              </a:spcBef>
              <a:defRPr sz="1600">
                <a:solidFill>
                  <a:srgbClr val="1A1A1A"/>
                </a:solidFill>
              </a:defRPr>
            </a:pPr>
            <a:r>
              <a:t>  *  Use simulations to predict what happens during drought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754880" y="2011680"/>
            <a:ext cx="393192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 b="1">
                <a:solidFill>
                  <a:srgbClr val="1A4780"/>
                </a:solidFill>
              </a:defRPr>
            </a:pPr>
            <a:r>
              <a:t>Key Vocabulary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Component</a:t>
            </a:r>
          </a:p>
          <a:p>
            <a:pPr>
              <a:defRPr sz="1300" i="1">
                <a:solidFill>
                  <a:srgbClr val="1A1A1A"/>
                </a:solidFill>
              </a:defRPr>
            </a:pPr>
            <a:r>
              <a:t>     a part of a system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Relationship</a:t>
            </a:r>
          </a:p>
          <a:p>
            <a:pPr>
              <a:defRPr sz="1300" i="1">
                <a:solidFill>
                  <a:srgbClr val="1A1A1A"/>
                </a:solidFill>
              </a:defRPr>
            </a:pPr>
            <a:r>
              <a:t>     how parts affect each other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Simulation</a:t>
            </a:r>
          </a:p>
          <a:p>
            <a:pPr>
              <a:defRPr sz="1300" i="1">
                <a:solidFill>
                  <a:srgbClr val="1A1A1A"/>
                </a:solidFill>
              </a:defRPr>
            </a:pPr>
            <a:r>
              <a:t>     running a model to see what happens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Earth System</a:t>
            </a:r>
          </a:p>
          <a:p>
            <a:pPr>
              <a:defRPr sz="1300" i="1">
                <a:solidFill>
                  <a:srgbClr val="1A1A1A"/>
                </a:solidFill>
              </a:defRPr>
            </a:pPr>
            <a:r>
              <a:t>     geosphere, hydrosphere, biosphere, atmosphere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2/8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The Big Question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1520" y="2011680"/>
            <a:ext cx="768096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600" b="1">
                <a:solidFill>
                  <a:srgbClr val="1A4780"/>
                </a:solidFill>
              </a:defRPr>
            </a:pPr>
            <a:r>
              <a:t>Why does California burn at the same time every year?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1520" y="2926080"/>
            <a:ext cx="41148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>
                <a:solidFill>
                  <a:srgbClr val="1A1A1A"/>
                </a:solidFill>
              </a:defRPr>
            </a:pPr>
            <a:r>
              <a:t>Every fall, California faces massive wildfires. But why fall? Why not spring or winter? Today we'll build a MODEL to discover the answer!</a:t>
            </a:r>
          </a:p>
        </p:txBody>
      </p:sp>
      <p:pic>
        <p:nvPicPr>
          <p:cNvPr id="8" name="Picture 7" descr="california-fire-seas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3520" y="2926080"/>
            <a:ext cx="2926080" cy="29260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3/8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Today We Will Build a Model!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75488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i="1">
                <a:solidFill>
                  <a:srgbClr val="2E86AB"/>
                </a:solidFill>
              </a:defRPr>
            </a:pPr>
            <a:r>
              <a:t>A model helps us understand complex systems!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1. LOCATE</a:t>
            </a:r>
          </a:p>
          <a:p>
            <a:pPr>
              <a:defRPr sz="1400">
                <a:solidFill>
                  <a:srgbClr val="1A1A1A"/>
                </a:solidFill>
              </a:defRPr>
            </a:pPr>
            <a:r>
              <a:t>     Identify the COMPONENTS (parts) of the fire system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2. ESTABLISH</a:t>
            </a:r>
          </a:p>
          <a:p>
            <a:pPr>
              <a:defRPr sz="1400">
                <a:solidFill>
                  <a:srgbClr val="1A1A1A"/>
                </a:solidFill>
              </a:defRPr>
            </a:pPr>
            <a:r>
              <a:t>     Connect them with RELATIONSHIPS (+ or -)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3. VISUALIZE</a:t>
            </a:r>
          </a:p>
          <a:p>
            <a:pPr>
              <a:defRPr sz="1400">
                <a:solidFill>
                  <a:srgbClr val="1A1A1A"/>
                </a:solidFill>
              </a:defRPr>
            </a:pPr>
            <a:r>
              <a:t>     Build your model in ModelIt!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4. EVALUATE</a:t>
            </a:r>
          </a:p>
          <a:p>
            <a:pPr>
              <a:defRPr sz="1400">
                <a:solidFill>
                  <a:srgbClr val="1A1A1A"/>
                </a:solidFill>
              </a:defRPr>
            </a:pPr>
            <a:r>
              <a:t>     Run SIMULATIONS to test scenarios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5. REVISE</a:t>
            </a:r>
          </a:p>
          <a:p>
            <a:pPr>
              <a:defRPr sz="1400">
                <a:solidFill>
                  <a:srgbClr val="1A1A1A"/>
                </a:solidFill>
              </a:defRPr>
            </a:pPr>
            <a:r>
              <a:t>     Improve your model based on evidence</a:t>
            </a:r>
          </a:p>
        </p:txBody>
      </p:sp>
      <p:pic>
        <p:nvPicPr>
          <p:cNvPr id="7" name="Picture 6" descr="student-modelin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0679" y="2286000"/>
            <a:ext cx="3200400" cy="3200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4/8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1: Sort the Components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38912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500">
                <a:solidFill>
                  <a:srgbClr val="1A1A1A"/>
                </a:solidFill>
              </a:defRPr>
            </a:pPr>
            <a:r>
              <a:t>Sort these components into EXTERNAL (inputs from outside) and INTERNAL (inside the system):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8640" y="2743200"/>
            <a:ext cx="4389120" cy="2286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Your Components:</a:t>
            </a:r>
          </a:p>
          <a:p>
            <a:pPr>
              <a:spcBef>
                <a:spcPts val="600"/>
              </a:spcBef>
              <a:defRPr sz="1600"/>
            </a:pPr>
            <a:r>
              <a:t>     *  Rainfall</a:t>
            </a:r>
          </a:p>
          <a:p>
            <a:pPr>
              <a:spcBef>
                <a:spcPts val="600"/>
              </a:spcBef>
              <a:defRPr sz="1600"/>
            </a:pPr>
            <a:r>
              <a:t>     *  Dry Vegetation</a:t>
            </a:r>
          </a:p>
          <a:p>
            <a:pPr>
              <a:spcBef>
                <a:spcPts val="600"/>
              </a:spcBef>
              <a:defRPr sz="1600"/>
            </a:pPr>
            <a:r>
              <a:t>     *  Wind</a:t>
            </a:r>
          </a:p>
          <a:p>
            <a:pPr>
              <a:spcBef>
                <a:spcPts val="600"/>
              </a:spcBef>
              <a:defRPr sz="1600"/>
            </a:pPr>
            <a:r>
              <a:t>     *  Fire Spread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48640" y="5029200"/>
            <a:ext cx="438912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 i="1">
                <a:solidFill>
                  <a:srgbClr val="2E86AB"/>
                </a:solidFill>
              </a:defRPr>
            </a:pPr>
            <a:r>
              <a:t>Think: Which components can we control? Which happen on their own?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5120640" y="1920240"/>
            <a:ext cx="3657600" cy="3474720"/>
          </a:xfrm>
          <a:prstGeom prst="roundRect">
            <a:avLst/>
          </a:prstGeom>
          <a:solidFill>
            <a:srgbClr val="F0F5FA"/>
          </a:solidFill>
          <a:ln>
            <a:solidFill>
              <a:srgbClr val="2E86A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5303520" y="3383280"/>
            <a:ext cx="329184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100" i="1">
                <a:solidFill>
                  <a:srgbClr val="666666"/>
                </a:solidFill>
              </a:defRPr>
            </a:pPr>
            <a:r>
              <a:t>[ModelIt Platform Screenshot - Sorting Activity]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5/8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2: Connect with Arrows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920240"/>
            <a:ext cx="5029200" cy="2743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700"/>
            </a:pPr>
            <a:r>
              <a:t>Draw arrows to show HOW components affect each other:</a:t>
            </a:r>
          </a:p>
          <a:p>
            <a:pPr>
              <a:spcBef>
                <a:spcPts val="1400"/>
              </a:spcBef>
              <a:defRPr sz="1600" b="1">
                <a:solidFill>
                  <a:srgbClr val="228B22"/>
                </a:solidFill>
              </a:defRPr>
            </a:pPr>
            <a:r>
              <a:t>(+) POSITIVE Relationship</a:t>
            </a:r>
          </a:p>
          <a:p>
            <a:pPr>
              <a:defRPr sz="1400"/>
            </a:pPr>
            <a:r>
              <a:t>     When one goes UP, the other goes UP too</a:t>
            </a:r>
          </a:p>
          <a:p>
            <a:pPr>
              <a:spcBef>
                <a:spcPts val="1400"/>
              </a:spcBef>
              <a:defRPr sz="1600" b="1">
                <a:solidFill>
                  <a:srgbClr val="DC143C"/>
                </a:solidFill>
              </a:defRPr>
            </a:pPr>
            <a:r>
              <a:t>(-) NEGATIVE Relationship</a:t>
            </a:r>
          </a:p>
          <a:p>
            <a:pPr>
              <a:defRPr sz="1400"/>
            </a:pPr>
            <a:r>
              <a:t>     When one goes UP, the other goes DOWN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4754880"/>
            <a:ext cx="50292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b="1">
                <a:solidFill>
                  <a:srgbClr val="1A4780"/>
                </a:solidFill>
              </a:defRPr>
            </a:pPr>
            <a:r>
              <a:t>Think About It:</a:t>
            </a:r>
          </a:p>
          <a:p>
            <a:pPr>
              <a:spcBef>
                <a:spcPts val="600"/>
              </a:spcBef>
              <a:defRPr sz="1500" i="1"/>
            </a:pPr>
            <a:r>
              <a:t>When RAINFALL increases, does DRY VEGETATION increase or decrease?</a:t>
            </a:r>
          </a:p>
        </p:txBody>
      </p:sp>
      <p:pic>
        <p:nvPicPr>
          <p:cNvPr id="8" name="Picture 7" descr="students-discussi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7840" y="2286000"/>
            <a:ext cx="2926080" cy="29260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6/8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3: Run the Simulation!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920240"/>
            <a:ext cx="4572000" cy="3657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Test these scenarios in ModelIt!</a:t>
            </a:r>
          </a:p>
          <a:p>
            <a:pPr>
              <a:spcBef>
                <a:spcPts val="1200"/>
              </a:spcBef>
              <a:defRPr sz="1600" b="1"/>
            </a:pPr>
            <a:r>
              <a:t>Scenario 1: DROUGHT</a:t>
            </a:r>
          </a:p>
          <a:p>
            <a:pPr>
              <a:defRPr sz="1400"/>
            </a:pPr>
            <a:r>
              <a:t>     Turn RAINFALL to OFF</a:t>
            </a:r>
          </a:p>
          <a:p>
            <a:pPr>
              <a:spcBef>
                <a:spcPts val="1200"/>
              </a:spcBef>
              <a:defRPr sz="1600" b="1"/>
            </a:pPr>
            <a:r>
              <a:t>Scenario 2: WINDY DAY</a:t>
            </a:r>
          </a:p>
          <a:p>
            <a:pPr>
              <a:defRPr sz="1400"/>
            </a:pPr>
            <a:r>
              <a:t>     Turn WIND to ON</a:t>
            </a:r>
          </a:p>
          <a:p>
            <a:pPr>
              <a:spcBef>
                <a:spcPts val="1200"/>
              </a:spcBef>
              <a:defRPr sz="1600" b="1"/>
            </a:pPr>
            <a:r>
              <a:t>Scenario 3: FIRE SEASON</a:t>
            </a:r>
          </a:p>
          <a:p>
            <a:pPr>
              <a:defRPr sz="1400"/>
            </a:pPr>
            <a:r>
              <a:t>     RAINFALL OFF + WIND ON</a:t>
            </a:r>
          </a:p>
          <a:p>
            <a:br/>
            <a:pPr>
              <a:spcBef>
                <a:spcPts val="1600"/>
              </a:spcBef>
              <a:defRPr sz="1600" b="1">
                <a:solidFill>
                  <a:srgbClr val="2E86AB"/>
                </a:solidFill>
              </a:defRPr>
            </a:pPr>
            <a:r>
              <a:t>Watch the activity graphs change!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4846320" y="1920240"/>
            <a:ext cx="3931920" cy="3840480"/>
          </a:xfrm>
          <a:prstGeom prst="roundRect">
            <a:avLst/>
          </a:prstGeom>
          <a:solidFill>
            <a:srgbClr val="F0F5FA"/>
          </a:solidFill>
          <a:ln>
            <a:solidFill>
              <a:srgbClr val="2E86A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029200" y="3657600"/>
            <a:ext cx="356616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100" i="1">
                <a:solidFill>
                  <a:srgbClr val="666666"/>
                </a:solidFill>
              </a:defRPr>
            </a:pPr>
            <a:r>
              <a:t>[ModelIt Platform Screenshot - Simulation Results Graph]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7/8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What Did We Discover?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50292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Our Model Showed Us:</a:t>
            </a:r>
          </a:p>
          <a:p>
            <a:pPr>
              <a:spcBef>
                <a:spcPts val="1000"/>
              </a:spcBef>
              <a:defRPr sz="1500">
                <a:solidFill>
                  <a:srgbClr val="1A1A1A"/>
                </a:solidFill>
              </a:defRPr>
            </a:pPr>
            <a:r>
              <a:t>  *  California's dry season = more dry vegetation = more fire risk</a:t>
            </a:r>
          </a:p>
          <a:p>
            <a:pPr>
              <a:spcBef>
                <a:spcPts val="1000"/>
              </a:spcBef>
              <a:defRPr sz="1500">
                <a:solidFill>
                  <a:srgbClr val="1A1A1A"/>
                </a:solidFill>
              </a:defRPr>
            </a:pPr>
            <a:r>
              <a:t>  *  Drought makes vegetation into FUEL for fires</a:t>
            </a:r>
          </a:p>
          <a:p>
            <a:pPr>
              <a:spcBef>
                <a:spcPts val="1000"/>
              </a:spcBef>
              <a:defRPr sz="1500">
                <a:solidFill>
                  <a:srgbClr val="1A1A1A"/>
                </a:solidFill>
              </a:defRPr>
            </a:pPr>
            <a:r>
              <a:t>  *  Wind helps fire SPREAD faster and farther</a:t>
            </a:r>
          </a:p>
          <a:p>
            <a:pPr>
              <a:spcBef>
                <a:spcPts val="1000"/>
              </a:spcBef>
              <a:defRPr sz="1500">
                <a:solidFill>
                  <a:srgbClr val="1A1A1A"/>
                </a:solidFill>
              </a:defRPr>
            </a:pPr>
            <a:r>
              <a:t>  *  These Earth systems work TOGETHER to create fire conditions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8640" y="5029200"/>
            <a:ext cx="50292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300" i="1">
                <a:solidFill>
                  <a:srgbClr val="2E86AB"/>
                </a:solidFill>
              </a:defRPr>
            </a:pPr>
            <a:r>
              <a:t>Answer: California burns in fall because summer drought dries out vegetation (FUEL), and fall brings Santa Ana winds that spread fire rapidly!</a:t>
            </a:r>
          </a:p>
        </p:txBody>
      </p:sp>
      <p:pic>
        <p:nvPicPr>
          <p:cNvPr id="8" name="Picture 7" descr="cover-students-collaboratin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6440" y="2286000"/>
            <a:ext cx="2743200" cy="27432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8/8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 b="1">
                <a:solidFill>
                  <a:srgbClr val="0D1B2A"/>
                </a:solidFill>
              </a:defRPr>
            </a:pPr>
            <a:r>
              <a:t>STEM Challenge: Firebreak Engineers!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75488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E67E22"/>
                </a:solidFill>
              </a:defRPr>
            </a:pPr>
            <a:r>
              <a:t>YOUR ENGINEERING MISSION</a:t>
            </a:r>
          </a:p>
          <a:p>
            <a:pPr>
              <a:spcBef>
                <a:spcPts val="1000"/>
              </a:spcBef>
              <a:defRPr sz="1400"/>
            </a:pPr>
            <a:r>
              <a:t>You learned that DRY VEGETATION is FUEL. Real engineers create FIREBREAKS - areas with no fuel - to stop fires!</a:t>
            </a:r>
          </a:p>
          <a:p>
            <a:br/>
            <a:pPr>
              <a:spcBef>
                <a:spcPts val="1000"/>
              </a:spcBef>
              <a:defRPr sz="1600" b="1">
                <a:solidFill>
                  <a:srgbClr val="1A4780"/>
                </a:solidFill>
              </a:defRPr>
            </a:pPr>
            <a:r>
              <a:t>The Challenge:</a:t>
            </a:r>
          </a:p>
          <a:p>
            <a:pPr>
              <a:defRPr sz="1400"/>
            </a:pPr>
            <a:r>
              <a:t>Design firebreaks to protect Willow Creek from wildfire. You have a budget for only 3 firebreaks.</a:t>
            </a:r>
          </a:p>
          <a:p>
            <a:br/>
            <a:pPr>
              <a:spcBef>
                <a:spcPts val="1000"/>
              </a:spcBef>
              <a:defRPr sz="1600" b="1">
                <a:solidFill>
                  <a:srgbClr val="1A4780"/>
                </a:solidFill>
              </a:defRPr>
            </a:pPr>
            <a:r>
              <a:t>Think Like an Engineer:</a:t>
            </a:r>
          </a:p>
          <a:p>
            <a:pPr>
              <a:spcBef>
                <a:spcPts val="400"/>
              </a:spcBef>
              <a:defRPr sz="1300"/>
            </a:pPr>
            <a:r>
              <a:t>     *  Which direction does wind blow? (From the east!)</a:t>
            </a:r>
          </a:p>
          <a:p>
            <a:pPr>
              <a:spcBef>
                <a:spcPts val="400"/>
              </a:spcBef>
              <a:defRPr sz="1300"/>
            </a:pPr>
            <a:r>
              <a:t>     *  Does fire spread uphill or downhill faster?</a:t>
            </a:r>
          </a:p>
          <a:p>
            <a:pPr>
              <a:spcBef>
                <a:spcPts val="400"/>
              </a:spcBef>
              <a:defRPr sz="1300"/>
            </a:pPr>
            <a:r>
              <a:t>     *  Where should firebreaks go to protect the town?</a:t>
            </a:r>
          </a:p>
        </p:txBody>
      </p:sp>
      <p:pic>
        <p:nvPicPr>
          <p:cNvPr id="7" name="Picture 6" descr="stem-challen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0679" y="2286000"/>
            <a:ext cx="3200400" cy="3200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57200" y="5760720"/>
            <a:ext cx="8229600" cy="868680"/>
          </a:xfrm>
          <a:prstGeom prst="rect">
            <a:avLst/>
          </a:prstGeom>
          <a:solidFill>
            <a:srgbClr val="1A237E"/>
          </a:solidFill>
        </p:spPr>
        <p:txBody>
          <a:bodyPr wrap="square" lIns="101600" rIns="101600" tIns="50800" bIns="50800">
            <a:spAutoFit/>
          </a:bodyPr>
          <a:lstStyle/>
          <a:p>
            <a:pPr>
              <a:defRPr sz="1100" b="1">
                <a:solidFill>
                  <a:srgbClr val="FFA500"/>
                </a:solidFill>
              </a:defRPr>
            </a:pPr>
            <a:r>
              <a:t>REAL CAREER CONNECTION: </a:t>
            </a:r>
            <a:r>
              <a:rPr sz="1100" b="0">
                <a:solidFill>
                  <a:srgbClr val="FFFFFF"/>
                </a:solidFill>
              </a:rPr>
              <a:t>Fire Protection Engineers design real firebreaks to protect communities — and earn $95,000–$150,000/year. </a:t>
            </a:r>
            <a:r>
              <a:rPr sz="1100" b="0">
                <a:solidFill>
                  <a:srgbClr val="FFFFFF"/>
                </a:solidFill>
              </a:rPr>
              <a:t>Environmental Scientists studying wildfire systems earn $75,000–$120,000/year. The skills you're using TODAY are the same ones they use on the job!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9/8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